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79" y="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1A09B47-5081-4221-BE57-BBB8D47C9480}" type="datetimeFigureOut">
              <a:rPr lang="it-IT" smtClean="0"/>
              <a:pPr/>
              <a:t>09/10/2017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26507B-B35B-4F73-A13B-D826F082E3B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>
                <a:latin typeface="Futura"/>
              </a:rPr>
              <a:t>key </a:t>
            </a:r>
            <a:r>
              <a:rPr lang="en-US" sz="4400" dirty="0" smtClean="0">
                <a:latin typeface="Futura"/>
              </a:rPr>
              <a:t>concepts </a:t>
            </a:r>
            <a:r>
              <a:rPr lang="en-US" sz="4400" dirty="0">
                <a:latin typeface="Futura"/>
              </a:rPr>
              <a:t>in chemistry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it-IT" sz="2000" dirty="0" smtClean="0"/>
          </a:p>
          <a:p>
            <a:endParaRPr lang="it-IT" sz="2000" dirty="0"/>
          </a:p>
          <a:p>
            <a:r>
              <a:rPr lang="en-US" sz="2000" dirty="0"/>
              <a:t>Chemistry is usually defined in terms of being about the nature,</a:t>
            </a:r>
          </a:p>
          <a:p>
            <a:r>
              <a:rPr lang="en-US" sz="2000" dirty="0"/>
              <a:t>properties and structure of matter, or about the properties and</a:t>
            </a:r>
          </a:p>
          <a:p>
            <a:r>
              <a:rPr lang="en-US" sz="2000" dirty="0"/>
              <a:t>interactions of different substances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Chemistry is about the ‘stuff’ around us and about how we can</a:t>
            </a:r>
          </a:p>
          <a:p>
            <a:r>
              <a:rPr lang="en-US" sz="2000" dirty="0"/>
              <a:t>think about this stuff in scientific terms.</a:t>
            </a:r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="" xmlns:p14="http://schemas.microsoft.com/office/powerpoint/2010/main" val="9258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dirty="0"/>
              <a:t>A distinction that is often introduced in school chemistry is</a:t>
            </a:r>
          </a:p>
          <a:p>
            <a:pPr marL="82296" indent="0">
              <a:buNone/>
            </a:pPr>
            <a:r>
              <a:rPr lang="en-US" dirty="0"/>
              <a:t>between physical and chemical changes. </a:t>
            </a:r>
            <a:r>
              <a:rPr lang="en-US" dirty="0">
                <a:solidFill>
                  <a:srgbClr val="FF0000"/>
                </a:solidFill>
              </a:rPr>
              <a:t>After a chemical change,</a:t>
            </a:r>
          </a:p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we have a different substance or substances than before. </a:t>
            </a:r>
            <a:r>
              <a:rPr lang="en-US" dirty="0" smtClean="0">
                <a:solidFill>
                  <a:srgbClr val="FF0000"/>
                </a:solidFill>
              </a:rPr>
              <a:t> After </a:t>
            </a:r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physical change, we have the same substance in a different state or</a:t>
            </a:r>
          </a:p>
          <a:p>
            <a:pPr marL="82296" indent="0">
              <a:buNone/>
            </a:pPr>
            <a:r>
              <a:rPr lang="en-US" dirty="0">
                <a:solidFill>
                  <a:srgbClr val="FF0000"/>
                </a:solidFill>
              </a:rPr>
              <a:t>phase.</a:t>
            </a:r>
            <a:r>
              <a:rPr lang="en-US" dirty="0"/>
              <a:t> So if ice is warmed it will melt, and if the water obtained is</a:t>
            </a:r>
          </a:p>
          <a:p>
            <a:pPr marL="82296" indent="0">
              <a:buNone/>
            </a:pPr>
            <a:r>
              <a:rPr lang="en-US" dirty="0"/>
              <a:t>heated, it will boil to give steam:</a:t>
            </a:r>
          </a:p>
          <a:p>
            <a:pPr marL="82296" indent="0">
              <a:buNone/>
            </a:pPr>
            <a:r>
              <a:rPr lang="en-US" dirty="0"/>
              <a:t>ice → water → steam</a:t>
            </a:r>
          </a:p>
          <a:p>
            <a:pPr marL="82296" indent="0">
              <a:buNone/>
            </a:pPr>
            <a:r>
              <a:rPr lang="en-US" dirty="0"/>
              <a:t>H2O(s) → H2O(l) → H2O(g)</a:t>
            </a:r>
          </a:p>
          <a:p>
            <a:pPr marL="82296" indent="0">
              <a:buNone/>
            </a:pPr>
            <a:r>
              <a:rPr lang="en-US" dirty="0"/>
              <a:t>Now ice, water and steam have some very different properties and</a:t>
            </a:r>
          </a:p>
          <a:p>
            <a:pPr marL="82296" indent="0">
              <a:buNone/>
            </a:pPr>
            <a:r>
              <a:rPr lang="en-US" dirty="0"/>
              <a:t>can be considered different materials. However, scientifically they</a:t>
            </a:r>
          </a:p>
          <a:p>
            <a:pPr marL="82296" indent="0">
              <a:buNone/>
            </a:pPr>
            <a:r>
              <a:rPr lang="en-US" dirty="0"/>
              <a:t>are different states of the same chemical substance: hydrogen oxide</a:t>
            </a:r>
          </a:p>
          <a:p>
            <a:pPr marL="82296" indent="0">
              <a:buNone/>
            </a:pPr>
            <a:r>
              <a:rPr lang="en-US" dirty="0"/>
              <a:t>(or, rather undemocratically, just ‘water’). These changes – ice</a:t>
            </a:r>
          </a:p>
          <a:p>
            <a:pPr marL="82296" indent="0">
              <a:buNone/>
            </a:pPr>
            <a:r>
              <a:rPr lang="en-US" dirty="0"/>
              <a:t>melting and water boiling – </a:t>
            </a:r>
            <a:r>
              <a:rPr lang="en-US" dirty="0">
                <a:solidFill>
                  <a:srgbClr val="FF0000"/>
                </a:solidFill>
              </a:rPr>
              <a:t>are not chemical changes</a:t>
            </a:r>
            <a:endParaRPr lang="it-IT" dirty="0" smtClean="0">
              <a:solidFill>
                <a:srgbClr val="FF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0687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The term react can imply a response to something, and </a:t>
            </a:r>
            <a:r>
              <a:rPr lang="en-US" dirty="0" smtClean="0"/>
              <a:t>research suggests </a:t>
            </a:r>
            <a:r>
              <a:rPr lang="en-US" dirty="0"/>
              <a:t>that for many students a chemical reaction is </a:t>
            </a:r>
            <a:r>
              <a:rPr lang="en-US" dirty="0" smtClean="0"/>
              <a:t>understood as </a:t>
            </a:r>
            <a:r>
              <a:rPr lang="en-US" dirty="0"/>
              <a:t>one chemical in some sense provoking a reaction in another. That</a:t>
            </a:r>
          </a:p>
          <a:p>
            <a:pPr marL="82296" indent="0">
              <a:buNone/>
            </a:pPr>
            <a:r>
              <a:rPr lang="en-US" dirty="0"/>
              <a:t>is, one chemical is seen as being the active substance, </a:t>
            </a:r>
            <a:r>
              <a:rPr lang="en-US" dirty="0" smtClean="0"/>
              <a:t>bringing about </a:t>
            </a:r>
            <a:r>
              <a:rPr lang="en-US" dirty="0"/>
              <a:t>change, while the other is more a victim of </a:t>
            </a:r>
            <a:r>
              <a:rPr lang="en-US" dirty="0" smtClean="0"/>
              <a:t>chemical intimidation</a:t>
            </a:r>
            <a:r>
              <a:rPr lang="en-US" dirty="0"/>
              <a:t>! For example, when acids react with other substances,</a:t>
            </a:r>
          </a:p>
          <a:p>
            <a:pPr marL="82296" indent="0">
              <a:buNone/>
            </a:pPr>
            <a:r>
              <a:rPr lang="en-US" dirty="0"/>
              <a:t>students may assume that it is the acid that is actively </a:t>
            </a:r>
            <a:r>
              <a:rPr lang="en-US" dirty="0" smtClean="0"/>
              <a:t>bringing about </a:t>
            </a:r>
            <a:r>
              <a:rPr lang="en-US" dirty="0"/>
              <a:t>the reaction in the other substance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49905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dirty="0"/>
              <a:t>Consider the following change</a:t>
            </a:r>
            <a:r>
              <a:rPr lang="en-US" dirty="0" smtClean="0"/>
              <a:t>, which </a:t>
            </a:r>
            <a:r>
              <a:rPr lang="en-US" dirty="0"/>
              <a:t>occurs when copper carbonate powder is strongly heated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copper carbonate → copper oxide + carbon </a:t>
            </a:r>
            <a:r>
              <a:rPr lang="en-US" dirty="0" smtClean="0"/>
              <a:t>dioxide 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This is an example of a decomposition </a:t>
            </a:r>
            <a:r>
              <a:rPr lang="en-US" dirty="0" smtClean="0"/>
              <a:t>reaction. This </a:t>
            </a:r>
            <a:r>
              <a:rPr lang="en-US" dirty="0"/>
              <a:t>is a chemical change, as the </a:t>
            </a:r>
            <a:r>
              <a:rPr lang="en-US" dirty="0" smtClean="0"/>
              <a:t>substance present at the start (copper carbonate, a green solid) is no longer present </a:t>
            </a:r>
            <a:r>
              <a:rPr lang="en-US" dirty="0"/>
              <a:t>after the change. Instead two new substances have </a:t>
            </a:r>
            <a:r>
              <a:rPr lang="en-US" dirty="0" smtClean="0"/>
              <a:t>been produced</a:t>
            </a:r>
            <a:r>
              <a:rPr lang="en-US" dirty="0"/>
              <a:t>: black copper oxide powder and invisible carbon </a:t>
            </a:r>
            <a:r>
              <a:rPr lang="en-US" dirty="0" smtClean="0"/>
              <a:t>dioxide gas</a:t>
            </a:r>
            <a:r>
              <a:rPr lang="en-US" dirty="0"/>
              <a:t>. Copper carbonate is reacting, but it is not ‘reacting to’ </a:t>
            </a:r>
            <a:r>
              <a:rPr lang="en-US" dirty="0" smtClean="0"/>
              <a:t>another chemical </a:t>
            </a:r>
            <a:r>
              <a:rPr lang="en-US" dirty="0"/>
              <a:t>substance.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0813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where ‘matter</a:t>
            </a:r>
            <a:r>
              <a:rPr lang="en-US" dirty="0" smtClean="0"/>
              <a:t>’ is </a:t>
            </a:r>
            <a:r>
              <a:rPr lang="en-US" dirty="0"/>
              <a:t>a general term for stuff, we tend to use the term ‘materials’ for</a:t>
            </a:r>
          </a:p>
          <a:p>
            <a:pPr marL="82296" indent="0">
              <a:buNone/>
            </a:pPr>
            <a:r>
              <a:rPr lang="en-US" dirty="0"/>
              <a:t>well defined samples of stuff that we can work with – glass, wood</a:t>
            </a:r>
            <a:r>
              <a:rPr lang="en-US" dirty="0" smtClean="0"/>
              <a:t>, sodium </a:t>
            </a:r>
            <a:r>
              <a:rPr lang="en-US" dirty="0"/>
              <a:t>carbonate (washing soda), poly(</a:t>
            </a:r>
            <a:r>
              <a:rPr lang="en-US" dirty="0" err="1"/>
              <a:t>ethene</a:t>
            </a:r>
            <a:r>
              <a:rPr lang="en-US" dirty="0"/>
              <a:t>), diamond, sea</a:t>
            </a:r>
          </a:p>
          <a:p>
            <a:pPr marL="82296" indent="0">
              <a:buNone/>
            </a:pPr>
            <a:r>
              <a:rPr lang="en-US" dirty="0"/>
              <a:t>water, paint, etc.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93137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it-IT" dirty="0"/>
              <a:t>A </a:t>
            </a:r>
            <a:r>
              <a:rPr lang="it-IT" dirty="0" err="1"/>
              <a:t>key</a:t>
            </a:r>
            <a:r>
              <a:rPr lang="it-IT" dirty="0"/>
              <a:t>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the notion of ‘natural’</a:t>
            </a:r>
          </a:p>
          <a:p>
            <a:pPr marL="82296" indent="0">
              <a:buNone/>
            </a:pPr>
            <a:r>
              <a:rPr lang="en-US" dirty="0"/>
              <a:t>materials. For a chemist, natural products are those that derive </a:t>
            </a:r>
            <a:r>
              <a:rPr lang="en-US" dirty="0" smtClean="0"/>
              <a:t>from animal </a:t>
            </a:r>
            <a:r>
              <a:rPr lang="en-US" dirty="0"/>
              <a:t>or vegetable sources, but are not considered to make up </a:t>
            </a:r>
            <a:r>
              <a:rPr lang="en-US" dirty="0" smtClean="0"/>
              <a:t>an intrinsically </a:t>
            </a:r>
            <a:r>
              <a:rPr lang="en-US" dirty="0"/>
              <a:t>distinct type of stuff from other materials.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2886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000" dirty="0"/>
              <a:t>For many </a:t>
            </a:r>
            <a:r>
              <a:rPr lang="en-US" sz="2000" dirty="0" smtClean="0"/>
              <a:t>people </a:t>
            </a:r>
            <a:r>
              <a:rPr lang="en-US" sz="2000" dirty="0"/>
              <a:t>natural materials are considered to be</a:t>
            </a:r>
          </a:p>
          <a:p>
            <a:pPr marL="82296" indent="0">
              <a:buNone/>
            </a:pPr>
            <a:r>
              <a:rPr lang="en-US" sz="2000" dirty="0"/>
              <a:t>intrinsically better (for example, safer) than ‘synthetic’ or man-made</a:t>
            </a:r>
          </a:p>
          <a:p>
            <a:pPr marL="82296" indent="0">
              <a:buNone/>
            </a:pPr>
            <a:r>
              <a:rPr lang="en-US" sz="2000" dirty="0"/>
              <a:t>materials. </a:t>
            </a:r>
            <a:r>
              <a:rPr lang="en-US" sz="2000" dirty="0">
                <a:solidFill>
                  <a:srgbClr val="FF0000"/>
                </a:solidFill>
              </a:rPr>
              <a:t>The assumption seems to be that nature knows best, and</a:t>
            </a:r>
          </a:p>
          <a:p>
            <a:pPr marL="82296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man less so.</a:t>
            </a:r>
            <a:r>
              <a:rPr lang="en-US" sz="2000" dirty="0"/>
              <a:t> From a scientific perspective, man is part of nature and</a:t>
            </a:r>
          </a:p>
          <a:p>
            <a:pPr marL="82296" indent="0">
              <a:buNone/>
            </a:pPr>
            <a:r>
              <a:rPr lang="en-US" sz="2000" dirty="0"/>
              <a:t>any material that can be made by man is just as natural as anything</a:t>
            </a:r>
          </a:p>
          <a:p>
            <a:pPr marL="82296" indent="0">
              <a:buNone/>
            </a:pPr>
            <a:r>
              <a:rPr lang="en-US" sz="2000" dirty="0"/>
              <a:t>secreted, excreted or extracted from a living organism. Indeed there</a:t>
            </a:r>
          </a:p>
          <a:p>
            <a:pPr marL="82296" indent="0">
              <a:buNone/>
            </a:pPr>
            <a:r>
              <a:rPr lang="en-US" sz="2000" dirty="0"/>
              <a:t>are many berries, fungi, insects and amphibians that produce</a:t>
            </a:r>
          </a:p>
          <a:p>
            <a:pPr marL="82296" indent="0">
              <a:buNone/>
            </a:pPr>
            <a:r>
              <a:rPr lang="en-US" sz="2000" dirty="0"/>
              <a:t>substances which are harmful or even lethal to people, whereas</a:t>
            </a:r>
          </a:p>
          <a:p>
            <a:pPr marL="82296" indent="0">
              <a:buNone/>
            </a:pPr>
            <a:r>
              <a:rPr lang="en-US" sz="2000" dirty="0"/>
              <a:t>most synthetic products produced by chemists are subject to</a:t>
            </a:r>
          </a:p>
          <a:p>
            <a:pPr marL="82296" indent="0">
              <a:buNone/>
            </a:pPr>
            <a:r>
              <a:rPr lang="en-US" sz="2000" dirty="0"/>
              <a:t>extensive safety testing before being allowed onto the market. Many</a:t>
            </a:r>
          </a:p>
          <a:p>
            <a:pPr marL="82296" indent="0">
              <a:buNone/>
            </a:pPr>
            <a:r>
              <a:rPr lang="en-US" sz="2000" dirty="0"/>
              <a:t>natural products that were once difficult to obtain (for example,</a:t>
            </a:r>
          </a:p>
          <a:p>
            <a:pPr marL="82296" indent="0">
              <a:buNone/>
            </a:pPr>
            <a:r>
              <a:rPr lang="en-US" sz="2000" dirty="0"/>
              <a:t>those requiring expensive processes to extract and purify tiny</a:t>
            </a:r>
          </a:p>
          <a:p>
            <a:pPr marL="82296" indent="0">
              <a:buNone/>
            </a:pPr>
            <a:r>
              <a:rPr lang="en-US" sz="2000" dirty="0"/>
              <a:t>quantities of a substance present in living things) can now be</a:t>
            </a:r>
          </a:p>
          <a:p>
            <a:pPr marL="82296" indent="0">
              <a:buNone/>
            </a:pPr>
            <a:r>
              <a:rPr lang="en-US" sz="2000" dirty="0" err="1"/>
              <a:t>synthesised</a:t>
            </a:r>
            <a:r>
              <a:rPr lang="en-US" sz="2000" dirty="0"/>
              <a:t> much more effectively, and of course their chemical</a:t>
            </a:r>
          </a:p>
          <a:p>
            <a:pPr marL="82296" indent="0">
              <a:buNone/>
            </a:pPr>
            <a:r>
              <a:rPr lang="en-US" sz="2000" dirty="0" err="1"/>
              <a:t>behaviour</a:t>
            </a:r>
            <a:r>
              <a:rPr lang="en-US" sz="2000" dirty="0"/>
              <a:t> is unrelated to their origins.</a:t>
            </a:r>
            <a:endParaRPr lang="it-IT" sz="2000" dirty="0"/>
          </a:p>
        </p:txBody>
      </p:sp>
    </p:spTree>
    <p:extLst>
      <p:ext uri="{BB962C8B-B14F-4D97-AF65-F5344CB8AC3E}">
        <p14:creationId xmlns="" xmlns:p14="http://schemas.microsoft.com/office/powerpoint/2010/main" val="44571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/>
              <a:t>A closely related idea is that of </a:t>
            </a:r>
            <a:r>
              <a:rPr lang="en-US" sz="2400" b="1" dirty="0">
                <a:solidFill>
                  <a:srgbClr val="FF0000"/>
                </a:solidFill>
              </a:rPr>
              <a:t>purity</a:t>
            </a:r>
            <a:r>
              <a:rPr lang="en-US" sz="2400" dirty="0"/>
              <a:t>. When buying orange </a:t>
            </a:r>
            <a:r>
              <a:rPr lang="en-US" sz="2400" dirty="0" smtClean="0"/>
              <a:t>juice to </a:t>
            </a:r>
            <a:r>
              <a:rPr lang="en-US" sz="2400" dirty="0"/>
              <a:t>drink, for example, we expect it to be ‘pure’ in the sense of </a:t>
            </a:r>
            <a:r>
              <a:rPr lang="en-US" sz="2400" dirty="0" smtClean="0"/>
              <a:t>just being </a:t>
            </a:r>
            <a:r>
              <a:rPr lang="en-US" sz="2400" dirty="0"/>
              <a:t>material squeezed from oranges, and not including dead flies</a:t>
            </a:r>
            <a:r>
              <a:rPr lang="en-US" sz="2400" dirty="0" smtClean="0"/>
              <a:t>, sawdust </a:t>
            </a:r>
            <a:r>
              <a:rPr lang="en-US" sz="2400" dirty="0"/>
              <a:t>or the farmer’s finger nail cuttings. To assure the potential</a:t>
            </a:r>
          </a:p>
          <a:p>
            <a:pPr marL="82296" indent="0">
              <a:buNone/>
            </a:pPr>
            <a:r>
              <a:rPr lang="en-US" sz="2400" dirty="0"/>
              <a:t>buyer of this, the manufacturer may well claim to be selling ‘100</a:t>
            </a:r>
            <a:r>
              <a:rPr lang="en-US" sz="2400" dirty="0" smtClean="0"/>
              <a:t>% pure </a:t>
            </a:r>
            <a:r>
              <a:rPr lang="en-US" sz="2400" dirty="0"/>
              <a:t>orange juice’, and in the context of selling and buying a </a:t>
            </a:r>
            <a:r>
              <a:rPr lang="en-US" sz="2400" dirty="0" smtClean="0"/>
              <a:t>drink this </a:t>
            </a:r>
            <a:r>
              <a:rPr lang="en-US" sz="2400" dirty="0"/>
              <a:t>makes perfect sense.</a:t>
            </a:r>
            <a:endParaRPr lang="it-IT" sz="2400" dirty="0"/>
          </a:p>
        </p:txBody>
      </p:sp>
    </p:spTree>
    <p:extLst>
      <p:ext uri="{BB962C8B-B14F-4D97-AF65-F5344CB8AC3E}">
        <p14:creationId xmlns="" xmlns:p14="http://schemas.microsoft.com/office/powerpoint/2010/main" val="27104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/>
              <a:t>However, </a:t>
            </a:r>
            <a:r>
              <a:rPr lang="en-US" dirty="0" smtClean="0"/>
              <a:t>we need to know that </a:t>
            </a:r>
            <a:r>
              <a:rPr lang="en-US" dirty="0"/>
              <a:t>no matter how</a:t>
            </a:r>
          </a:p>
          <a:p>
            <a:pPr marL="82296" indent="0">
              <a:buNone/>
            </a:pPr>
            <a:r>
              <a:rPr lang="en-US" dirty="0"/>
              <a:t>pure our orange juice is in terms of only being juice from oranges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it </a:t>
            </a:r>
            <a:r>
              <a:rPr lang="en-US" dirty="0">
                <a:solidFill>
                  <a:srgbClr val="FF0000"/>
                </a:solidFill>
              </a:rPr>
              <a:t>is far from being a ‘pure substance’ in chemical terms</a:t>
            </a:r>
            <a:r>
              <a:rPr lang="en-US" dirty="0"/>
              <a:t>. </a:t>
            </a:r>
            <a:r>
              <a:rPr lang="en-US" dirty="0" smtClean="0"/>
              <a:t>Orange juice </a:t>
            </a:r>
            <a:r>
              <a:rPr lang="en-US" dirty="0"/>
              <a:t>is mostly water, but contains a wide range of other substances</a:t>
            </a:r>
          </a:p>
          <a:p>
            <a:pPr marL="82296" indent="0">
              <a:buNone/>
            </a:pPr>
            <a:r>
              <a:rPr lang="en-US" dirty="0"/>
              <a:t>including fruit sugar, vitamin C, citric acid, various amino </a:t>
            </a:r>
            <a:r>
              <a:rPr lang="en-US" dirty="0" smtClean="0"/>
              <a:t>acids and </a:t>
            </a:r>
            <a:r>
              <a:rPr lang="en-US" dirty="0"/>
              <a:t>flavonoids that make oranges taste different from lemons </a:t>
            </a:r>
            <a:r>
              <a:rPr lang="en-US" dirty="0" smtClean="0"/>
              <a:t>or grapefruits</a:t>
            </a:r>
            <a:r>
              <a:rPr lang="en-US" dirty="0"/>
              <a:t>. Chemically, orange juice is a mixture of a lot </a:t>
            </a:r>
            <a:r>
              <a:rPr lang="en-US" dirty="0" smtClean="0"/>
              <a:t>of different </a:t>
            </a:r>
            <a:r>
              <a:rPr lang="en-US" dirty="0"/>
              <a:t>substances, even though it is a natural product.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858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A </a:t>
            </a:r>
            <a:r>
              <a:rPr lang="en-US" dirty="0" smtClean="0"/>
              <a:t>key distinction is </a:t>
            </a:r>
            <a:r>
              <a:rPr lang="en-US" dirty="0"/>
              <a:t>that between materials which can be understood </a:t>
            </a:r>
            <a:r>
              <a:rPr lang="en-US" dirty="0" smtClean="0"/>
              <a:t>in everyday </a:t>
            </a:r>
            <a:r>
              <a:rPr lang="en-US" dirty="0"/>
              <a:t>terms (orange juice is a different material from the glass</a:t>
            </a:r>
            <a:r>
              <a:rPr lang="en-US" dirty="0" smtClean="0"/>
              <a:t>, paper </a:t>
            </a:r>
            <a:r>
              <a:rPr lang="en-US" dirty="0"/>
              <a:t>or ceramic cup we may drink it from) and the constituent</a:t>
            </a:r>
          </a:p>
          <a:p>
            <a:pPr marL="82296" indent="0">
              <a:buNone/>
            </a:pPr>
            <a:r>
              <a:rPr lang="en-US" dirty="0"/>
              <a:t>substances </a:t>
            </a:r>
            <a:r>
              <a:rPr lang="en-US" dirty="0" smtClean="0"/>
              <a:t>of these materials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8218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From a chemical perspective, materials are either pure samples of </a:t>
            </a:r>
            <a:r>
              <a:rPr lang="en-US" dirty="0" smtClean="0"/>
              <a:t>a single </a:t>
            </a:r>
            <a:r>
              <a:rPr lang="en-US" dirty="0"/>
              <a:t>substance or a mixture of substances. When a material is </a:t>
            </a:r>
            <a:r>
              <a:rPr lang="en-US" dirty="0" smtClean="0"/>
              <a:t>a mixture</a:t>
            </a:r>
            <a:r>
              <a:rPr lang="en-US" dirty="0"/>
              <a:t>, it can in principle be separated into its components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30390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From a theoretical perspective, we would say that a single </a:t>
            </a:r>
            <a:r>
              <a:rPr lang="en-US" dirty="0" smtClean="0"/>
              <a:t>substance is </a:t>
            </a:r>
            <a:r>
              <a:rPr lang="en-US" dirty="0"/>
              <a:t>one that has a homogeneous chemical composition. The </a:t>
            </a:r>
            <a:r>
              <a:rPr lang="en-US" dirty="0" smtClean="0"/>
              <a:t>problem is </a:t>
            </a:r>
            <a:r>
              <a:rPr lang="en-US" dirty="0"/>
              <a:t>that many mixtures, such as air, sea water, orange juice </a:t>
            </a:r>
            <a:r>
              <a:rPr lang="en-US" dirty="0" smtClean="0"/>
              <a:t>and bronze</a:t>
            </a:r>
            <a:r>
              <a:rPr lang="en-US" dirty="0"/>
              <a:t>, often appear uniform enough. We say they are</a:t>
            </a:r>
          </a:p>
          <a:p>
            <a:pPr marL="82296" indent="0">
              <a:buNone/>
            </a:pPr>
            <a:r>
              <a:rPr lang="en-US" dirty="0"/>
              <a:t>homogeneous mixtures.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383855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</TotalTime>
  <Words>968</Words>
  <Application>Microsoft Office PowerPoint</Application>
  <PresentationFormat>Presentazione su schermo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Solstizio</vt:lpstr>
      <vt:lpstr>key concepts in chemistry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concepts in chemistry</dc:title>
  <dc:creator>Provenzano</dc:creator>
  <cp:lastModifiedBy>maros</cp:lastModifiedBy>
  <cp:revision>11</cp:revision>
  <dcterms:created xsi:type="dcterms:W3CDTF">2015-09-07T09:26:59Z</dcterms:created>
  <dcterms:modified xsi:type="dcterms:W3CDTF">2017-10-09T08:02:48Z</dcterms:modified>
</cp:coreProperties>
</file>